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72" r:id="rId2"/>
    <p:sldId id="258" r:id="rId3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3FE03C-227C-46D9-BED9-1470C1AE0755}" v="2" dt="2025-06-12T10:24:18.9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–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32"/>
    <p:restoredTop sz="86531"/>
  </p:normalViewPr>
  <p:slideViewPr>
    <p:cSldViewPr snapToGrid="0">
      <p:cViewPr varScale="1">
        <p:scale>
          <a:sx n="73" d="100"/>
          <a:sy n="73" d="100"/>
        </p:scale>
        <p:origin x="8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 Pina Sanchez" userId="d576be21-c316-49f6-8957-f226c052a4a3" providerId="ADAL" clId="{E23FE03C-227C-46D9-BED9-1470C1AE0755}"/>
    <pc:docChg chg="custSel delSld modSld">
      <pc:chgData name="Jose Pina Sanchez" userId="d576be21-c316-49f6-8957-f226c052a4a3" providerId="ADAL" clId="{E23FE03C-227C-46D9-BED9-1470C1AE0755}" dt="2025-06-12T10:25:54.955" v="80" actId="2696"/>
      <pc:docMkLst>
        <pc:docMk/>
      </pc:docMkLst>
      <pc:sldChg chg="modSp mod">
        <pc:chgData name="Jose Pina Sanchez" userId="d576be21-c316-49f6-8957-f226c052a4a3" providerId="ADAL" clId="{E23FE03C-227C-46D9-BED9-1470C1AE0755}" dt="2025-06-12T10:25:17.380" v="79" actId="113"/>
        <pc:sldMkLst>
          <pc:docMk/>
          <pc:sldMk cId="1131076219" sldId="258"/>
        </pc:sldMkLst>
        <pc:spChg chg="mod">
          <ac:chgData name="Jose Pina Sanchez" userId="d576be21-c316-49f6-8957-f226c052a4a3" providerId="ADAL" clId="{E23FE03C-227C-46D9-BED9-1470C1AE0755}" dt="2025-06-12T10:25:17.380" v="79" actId="113"/>
          <ac:spMkLst>
            <pc:docMk/>
            <pc:sldMk cId="1131076219" sldId="258"/>
            <ac:spMk id="2" creationId="{EF41C7BE-1FCA-F692-9ED9-8135997F4CD8}"/>
          </ac:spMkLst>
        </pc:spChg>
      </pc:sldChg>
      <pc:sldChg chg="modSp mod">
        <pc:chgData name="Jose Pina Sanchez" userId="d576be21-c316-49f6-8957-f226c052a4a3" providerId="ADAL" clId="{E23FE03C-227C-46D9-BED9-1470C1AE0755}" dt="2025-06-12T10:23:39.166" v="55" actId="6549"/>
        <pc:sldMkLst>
          <pc:docMk/>
          <pc:sldMk cId="2723772722" sldId="272"/>
        </pc:sldMkLst>
        <pc:spChg chg="mod">
          <ac:chgData name="Jose Pina Sanchez" userId="d576be21-c316-49f6-8957-f226c052a4a3" providerId="ADAL" clId="{E23FE03C-227C-46D9-BED9-1470C1AE0755}" dt="2025-06-12T10:23:39.166" v="55" actId="6549"/>
          <ac:spMkLst>
            <pc:docMk/>
            <pc:sldMk cId="2723772722" sldId="272"/>
            <ac:spMk id="2" creationId="{908737D4-9B70-416F-9169-F602C916C4AC}"/>
          </ac:spMkLst>
        </pc:spChg>
      </pc:sldChg>
      <pc:sldChg chg="del">
        <pc:chgData name="Jose Pina Sanchez" userId="d576be21-c316-49f6-8957-f226c052a4a3" providerId="ADAL" clId="{E23FE03C-227C-46D9-BED9-1470C1AE0755}" dt="2025-06-12T10:25:54.955" v="80" actId="2696"/>
        <pc:sldMkLst>
          <pc:docMk/>
          <pc:sldMk cId="3471133407" sldId="28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AA4A0-0A2D-6D46-B802-87DD4394C55C}" type="datetimeFigureOut">
              <a:rPr lang="en-NL" smtClean="0"/>
              <a:t>06/12/2025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9F5E1-FDF0-B547-9A78-6B99457173B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485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PANEL START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A9F5E1-FDF0-B547-9A78-6B99457173BF}" type="slidenum">
              <a:rPr lang="en-NL" smtClean="0"/>
              <a:t>1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37249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TITLE SLIDE PRESENTATION, possible to include logo from your institution in the left bottom corner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A9F5E1-FDF0-B547-9A78-6B99457173BF}" type="slidenum">
              <a:rPr lang="en-NL" smtClean="0"/>
              <a:t>2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96178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34563-209B-3E13-8A60-55EAE1209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729B7E-C7E3-E4DE-DAD3-FCB6A1681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623FA-5DD3-5D37-16DB-0D0098399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1145-B944-1F41-887B-0845E77FDCCB}" type="datetimeFigureOut">
              <a:rPr lang="en-NL" smtClean="0"/>
              <a:t>06/12/2025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F15E4-7F7F-9219-138D-2056BD5E7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0B311-628E-8027-C061-ED500F305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F1FD7-DB1E-C548-B5B3-319871CD17C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6516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B3B7B-3686-94E7-3AE2-A224C0AF3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D4789A-FFD8-D56F-FE9A-1C73D6427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57B59-4550-6B6D-F3B8-BFE43905C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1145-B944-1F41-887B-0845E77FDCCB}" type="datetimeFigureOut">
              <a:rPr lang="en-NL" smtClean="0"/>
              <a:t>06/12/2025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32CE4-8C98-817B-9311-6F1DE846B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41D63-04CE-C485-807E-DC22671A7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F1FD7-DB1E-C548-B5B3-319871CD17C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73653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DB9AC3-8C65-AFF5-E21D-B658E0A1DA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F56818-A149-EC84-49F0-072FBC8114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417E3-F28A-4218-C8E2-F2461766D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1145-B944-1F41-887B-0845E77FDCCB}" type="datetimeFigureOut">
              <a:rPr lang="en-NL" smtClean="0"/>
              <a:t>06/12/2025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33FE2-335D-F920-3FE0-71250ED46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68150-C15B-5962-B7BE-9DED58586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F1FD7-DB1E-C548-B5B3-319871CD17C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4631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A1D66-8A36-F06C-72BB-34D3C261D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48976-FAD4-80E2-CF46-6571CD53D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71C44-3BAA-1697-0D94-55BEFB41D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1145-B944-1F41-887B-0845E77FDCCB}" type="datetimeFigureOut">
              <a:rPr lang="en-NL" smtClean="0"/>
              <a:t>06/12/2025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AADFC-1912-4844-0871-9A3833E9F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77D18-5A3D-2825-2026-409A12B31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F1FD7-DB1E-C548-B5B3-319871CD17C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86961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206E6-B1F1-DCAF-109E-24709A6F8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F0A546-62A6-400D-E91D-FF2F8B2EC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499B8-D257-6F6C-1EE1-AB1F33A92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1145-B944-1F41-887B-0845E77FDCCB}" type="datetimeFigureOut">
              <a:rPr lang="en-NL" smtClean="0"/>
              <a:t>06/12/2025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6E15C-6064-9215-B948-E007498E0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23A3C-BE82-38E7-3243-D171A09AB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F1FD7-DB1E-C548-B5B3-319871CD17C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3768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4D22A-9C01-465F-E81A-B5DD0EF4F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74F3D-3512-59B4-A564-1B7F239409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5A4458-56BD-BB70-7A21-9FC3A7F91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F0FDAF-4244-DA29-5934-185714A3B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1145-B944-1F41-887B-0845E77FDCCB}" type="datetimeFigureOut">
              <a:rPr lang="en-NL" smtClean="0"/>
              <a:t>06/12/2025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AF60B8-48C7-EB37-87F8-0F7C34978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FB13C-F7DF-89EC-A634-1B0E1A35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F1FD7-DB1E-C548-B5B3-319871CD17C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3772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666A2-92F1-A784-75D9-47B4A6FD2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36FBF-14EB-39D7-BD90-D59F78930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5C8537-9CDC-3C88-5B80-C2DF440436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9DF4EB-83F2-1AEA-FDC4-C3C26FDB93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E22324-BE32-8E1D-66E4-1E3A3AF1C8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BD2DD6-AF44-A6B5-1F61-C7585649E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1145-B944-1F41-887B-0845E77FDCCB}" type="datetimeFigureOut">
              <a:rPr lang="en-NL" smtClean="0"/>
              <a:t>06/12/2025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3444BB-8834-58AE-9096-04CC732A3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23F695-2022-B845-D2C2-6793B6842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F1FD7-DB1E-C548-B5B3-319871CD17C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65340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F4231-A077-2538-9EC5-16CEAB85A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2A6E0F-26AF-B16A-BDF5-DF5773449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1145-B944-1F41-887B-0845E77FDCCB}" type="datetimeFigureOut">
              <a:rPr lang="en-NL" smtClean="0"/>
              <a:t>06/12/2025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6C7D56-D8A7-9EB6-397E-CF941530E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BB6DD2-22EE-BD71-76BF-E783DA559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F1FD7-DB1E-C548-B5B3-319871CD17C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50673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B5C3C6-A914-3612-3A3A-07076F750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1145-B944-1F41-887B-0845E77FDCCB}" type="datetimeFigureOut">
              <a:rPr lang="en-NL" smtClean="0"/>
              <a:t>06/12/2025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A1A5BE-6C2F-EC59-6334-39FA9C547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3D9CB8-354F-7F3F-7820-2D707F8A3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F1FD7-DB1E-C548-B5B3-319871CD17C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1221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BD7CA-3727-7EF1-73E4-CBE7CC4D2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EC584-3AAA-D99B-25EF-06EA75211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DBFCF5-1749-CF70-70CC-B072DBE22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248089-E1EC-DED9-5326-883E9C148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1145-B944-1F41-887B-0845E77FDCCB}" type="datetimeFigureOut">
              <a:rPr lang="en-NL" smtClean="0"/>
              <a:t>06/12/2025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A63A5F-BC5B-9ABD-1AB8-61BA9FA09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B17D7-3F3B-1482-804E-68B4393FB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F1FD7-DB1E-C548-B5B3-319871CD17C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95265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E9265-67E0-51FD-50A4-291E91A75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B0D95A-6613-2563-5DF3-986CD8CF21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5341B1-800A-1F2A-4FF6-6CF5D8024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3E97EE-4C39-8B58-1EF9-0A9B90611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1145-B944-1F41-887B-0845E77FDCCB}" type="datetimeFigureOut">
              <a:rPr lang="en-NL" smtClean="0"/>
              <a:t>06/12/2025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2E875E-35B5-FBD7-1522-77EE3DAF3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9FDB09-BD5B-9765-4226-7ADD43C6E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F1FD7-DB1E-C548-B5B3-319871CD17C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3243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20857D-0913-FEF1-9A46-AC8FB9F8D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18614-FDB0-9F7C-E799-03096C74D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8CF9D-BD9A-B11F-EBEF-FCC1C4A87F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1145-B944-1F41-887B-0845E77FDCCB}" type="datetimeFigureOut">
              <a:rPr lang="en-NL" smtClean="0"/>
              <a:t>06/12/2025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42DA1-9D7D-D255-73B5-7ED9FA711A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E9334-2A7B-99C1-7DBE-B2F43AB53A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F1FD7-DB1E-C548-B5B3-319871CD17C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38944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DAD86CA-8235-409B-982B-5E7A033E2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F234FBA-3501-47B4-AE0C-AA4AFBC8F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518714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5EF893B-0491-416E-9D33-BADE96007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1"/>
            <a:ext cx="10999072" cy="5399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logo for a company&#10;&#10;Description automatically generated with medium confidence">
            <a:extLst>
              <a:ext uri="{FF2B5EF4-FFF2-40B4-BE49-F238E27FC236}">
                <a16:creationId xmlns:a16="http://schemas.microsoft.com/office/drawing/2014/main" id="{D27EB1D2-D903-A750-D31C-F8087079093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365" b="1038"/>
          <a:stretch/>
        </p:blipFill>
        <p:spPr>
          <a:xfrm>
            <a:off x="1234645" y="126043"/>
            <a:ext cx="9722707" cy="4618901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9F4FF8-F8B0-4630-BA1B-0D8B324CD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29769"/>
            <a:ext cx="11000232" cy="0"/>
          </a:xfrm>
          <a:prstGeom prst="line">
            <a:avLst/>
          </a:prstGeom>
          <a:ln w="152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08737D4-9B70-416F-9169-F602C916C4AC}"/>
              </a:ext>
            </a:extLst>
          </p:cNvPr>
          <p:cNvSpPr txBox="1">
            <a:spLocks/>
          </p:cNvSpPr>
          <p:nvPr/>
        </p:nvSpPr>
        <p:spPr>
          <a:xfrm>
            <a:off x="794792" y="4062550"/>
            <a:ext cx="10602412" cy="1550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7F8FA9">
                    <a:lumMod val="50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Theme: Crime, Conflict and Courts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7F8FA9">
                    <a:lumMod val="50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Panel 4.6 – Criminal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7F8FA9">
                    <a:lumMod val="50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Sententencing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7F8FA9">
                  <a:lumMod val="50000"/>
                </a:srgbClr>
              </a:solidFill>
              <a:effectLst/>
              <a:highlight>
                <a:srgbClr val="FFFF00"/>
              </a:highlight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377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DAD86CA-8235-409B-982B-5E7A033E2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F234FBA-3501-47B4-AE0C-AA4AFBC8F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518714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5EF893B-0491-416E-9D33-BADE96007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1"/>
            <a:ext cx="10999072" cy="5399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logo for a company&#10;&#10;Description automatically generated with medium confidence">
            <a:extLst>
              <a:ext uri="{FF2B5EF4-FFF2-40B4-BE49-F238E27FC236}">
                <a16:creationId xmlns:a16="http://schemas.microsoft.com/office/drawing/2014/main" id="{D27EB1D2-D903-A750-D31C-F8087079093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365" b="1038"/>
          <a:stretch/>
        </p:blipFill>
        <p:spPr>
          <a:xfrm>
            <a:off x="8279125" y="4504018"/>
            <a:ext cx="3519517" cy="1671993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9F4FF8-F8B0-4630-BA1B-0D8B324CD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29769"/>
            <a:ext cx="11000232" cy="0"/>
          </a:xfrm>
          <a:prstGeom prst="line">
            <a:avLst/>
          </a:prstGeom>
          <a:ln w="152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F41C7BE-1FCA-F692-9ED9-8135997F4CD8}"/>
              </a:ext>
            </a:extLst>
          </p:cNvPr>
          <p:cNvSpPr txBox="1">
            <a:spLocks/>
          </p:cNvSpPr>
          <p:nvPr/>
        </p:nvSpPr>
        <p:spPr>
          <a:xfrm>
            <a:off x="2376152" y="906089"/>
            <a:ext cx="7439693" cy="405961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The Ripple Effect of Judicial Harshness</a:t>
            </a:r>
            <a:endParaRPr lang="en-NL" sz="2000" b="1" dirty="0">
              <a:solidFill>
                <a:schemeClr val="accent4">
                  <a:lumMod val="50000"/>
                </a:schemeClr>
              </a:solidFill>
              <a:latin typeface="Palatino Linotype" panose="0204050205050503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dirty="0"/>
              <a:t>Michal </a:t>
            </a:r>
            <a:r>
              <a:rPr lang="en-GB" dirty="0" err="1"/>
              <a:t>Šoltés</a:t>
            </a:r>
            <a:r>
              <a:rPr lang="en-GB" dirty="0"/>
              <a:t> (Charles University), Jakub </a:t>
            </a:r>
            <a:r>
              <a:rPr lang="en-GB" dirty="0" err="1"/>
              <a:t>Drápal</a:t>
            </a:r>
            <a:r>
              <a:rPr lang="en-GB" dirty="0"/>
              <a:t> (Charles University), Jan de </a:t>
            </a:r>
            <a:r>
              <a:rPr lang="en-GB" dirty="0" err="1"/>
              <a:t>Keijser</a:t>
            </a:r>
            <a:r>
              <a:rPr lang="en-GB" dirty="0"/>
              <a:t> </a:t>
            </a:r>
            <a:r>
              <a:rPr lang="nl-NL" dirty="0"/>
              <a:t>(Leiden University), Sigrid van Wingerden (Leiden University)</a:t>
            </a:r>
          </a:p>
          <a:p>
            <a:r>
              <a:rPr lang="en-GB" b="1" dirty="0"/>
              <a:t>Rethinking Sentencing Research: Scoping Literature Review, Upgraded</a:t>
            </a:r>
          </a:p>
          <a:p>
            <a:r>
              <a:rPr lang="en-GB" dirty="0"/>
              <a:t>Mojca </a:t>
            </a:r>
            <a:r>
              <a:rPr lang="en-GB" dirty="0" err="1"/>
              <a:t>Plesničar</a:t>
            </a:r>
            <a:r>
              <a:rPr lang="en-GB" dirty="0"/>
              <a:t> (Institute of Criminology at the Faculty of Law Ljubljana)</a:t>
            </a:r>
          </a:p>
          <a:p>
            <a:r>
              <a:rPr lang="en-GB" b="1" dirty="0"/>
              <a:t>The Head Prosecutor: Puppet Master of Prosecutorial Sentencing?</a:t>
            </a:r>
          </a:p>
          <a:p>
            <a:r>
              <a:rPr lang="en-GB" dirty="0"/>
              <a:t>Alena McClure (Charles University)</a:t>
            </a:r>
          </a:p>
          <a:p>
            <a:r>
              <a:rPr lang="en-GB" b="1" dirty="0"/>
              <a:t>What is the external validity of sentencing research? A multi-level meta-analysis of race and gender disparities</a:t>
            </a:r>
          </a:p>
          <a:p>
            <a:r>
              <a:rPr lang="en-GB" dirty="0"/>
              <a:t>Jose Pina-Sánchez (University of Leeds), Ian Brunton-Smith (University of Surrey)</a:t>
            </a:r>
            <a:endParaRPr lang="en-NL" sz="2000" dirty="0">
              <a:solidFill>
                <a:schemeClr val="accent4">
                  <a:lumMod val="50000"/>
                </a:schemeClr>
              </a:solidFill>
              <a:cs typeface="Al Bayan Pla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31076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5B698A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134</Words>
  <Application>Microsoft Office PowerPoint</Application>
  <PresentationFormat>Widescreen</PresentationFormat>
  <Paragraphs>14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Al Bayan Plain</vt:lpstr>
      <vt:lpstr>Arial</vt:lpstr>
      <vt:lpstr>Calibri</vt:lpstr>
      <vt:lpstr>Calibri Light</vt:lpstr>
      <vt:lpstr>Palatino Linotype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Pool, J.M.W. (Jessie)</dc:creator>
  <cp:lastModifiedBy>Jose Pina Sanchez</cp:lastModifiedBy>
  <cp:revision>4</cp:revision>
  <dcterms:created xsi:type="dcterms:W3CDTF">2023-09-13T15:03:43Z</dcterms:created>
  <dcterms:modified xsi:type="dcterms:W3CDTF">2025-06-12T10:37:39Z</dcterms:modified>
</cp:coreProperties>
</file>